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7" r:id="rId2"/>
    <p:sldId id="266" r:id="rId3"/>
    <p:sldId id="267" r:id="rId4"/>
    <p:sldId id="269" r:id="rId5"/>
    <p:sldId id="270" r:id="rId6"/>
    <p:sldId id="271" r:id="rId7"/>
    <p:sldId id="273" r:id="rId8"/>
    <p:sldId id="275" r:id="rId9"/>
    <p:sldId id="274" r:id="rId10"/>
    <p:sldId id="276" r:id="rId11"/>
    <p:sldId id="277" r:id="rId12"/>
    <p:sldId id="265" r:id="rId13"/>
    <p:sldId id="264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595"/>
  </p:normalViewPr>
  <p:slideViewPr>
    <p:cSldViewPr snapToGrid="0" snapToObjects="1">
      <p:cViewPr varScale="1">
        <p:scale>
          <a:sx n="117" d="100"/>
          <a:sy n="117" d="100"/>
        </p:scale>
        <p:origin x="1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gif>
</file>

<file path=ppt/media/image13.gif>
</file>

<file path=ppt/media/image2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66D32F-E01B-EE4C-A048-F5DEE8623841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5B0266-B1AD-6B47-9BD9-12201249B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22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020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155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1574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582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60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026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9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081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32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078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11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468F1D-C824-4D94-806F-0E37604E9C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523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512AE-AD7D-6D4B-82F1-91B07F6237D6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2712D-87AE-B849-948A-756B59767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53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ingliangZhou/DS_Project_CitiBike.g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s://www.citibikenyc.com/system-data" TargetMode="External"/><Relationship Id="rId5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4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25" y="702528"/>
            <a:ext cx="8989544" cy="2040672"/>
          </a:xfrm>
          <a:solidFill>
            <a:srgbClr val="2179AD"/>
          </a:solidFill>
          <a:ln w="25400">
            <a:solidFill>
              <a:schemeClr val="accent3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Citi Bike Trip Histories</a:t>
            </a:r>
            <a:br>
              <a:rPr lang="en-US" sz="4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4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Analysis (NYC)</a:t>
            </a:r>
            <a:endParaRPr lang="en-US" sz="48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1406" y="2971800"/>
            <a:ext cx="8821181" cy="431764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Mingliang </a:t>
            </a:r>
            <a:r>
              <a:rPr 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Zhou</a:t>
            </a:r>
            <a:endParaRPr 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 algn="ctr">
              <a:buNone/>
            </a:pPr>
            <a:r>
              <a:rPr lang="en-US" sz="2400" dirty="0" smtClean="0">
                <a:solidFill>
                  <a:srgbClr val="2179AD"/>
                </a:solidFill>
                <a:latin typeface="Times New Roman" charset="0"/>
                <a:ea typeface="Times New Roman" charset="0"/>
                <a:cs typeface="Times New Roman" charset="0"/>
              </a:rPr>
              <a:t>Stony Brook University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2179AD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 algn="ctr">
              <a:buNone/>
            </a:pPr>
            <a:r>
              <a:rPr lang="en-US" sz="2400" dirty="0" smtClean="0">
                <a:solidFill>
                  <a:srgbClr val="2179AD"/>
                </a:solidFill>
                <a:latin typeface="Times New Roman" charset="0"/>
                <a:ea typeface="Times New Roman" charset="0"/>
                <a:cs typeface="Times New Roman" charset="0"/>
              </a:rPr>
              <a:t>Data Incubator Mini-Project</a:t>
            </a:r>
            <a:endParaRPr lang="en-US" sz="2400" dirty="0" smtClean="0">
              <a:solidFill>
                <a:srgbClr val="2179AD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 algn="ctr">
              <a:buNone/>
            </a:pPr>
            <a:r>
              <a:rPr lang="en-US" sz="2400" dirty="0" smtClean="0">
                <a:solidFill>
                  <a:srgbClr val="2179AD"/>
                </a:solidFill>
                <a:latin typeface="Times New Roman" charset="0"/>
                <a:ea typeface="Times New Roman" charset="0"/>
                <a:cs typeface="Times New Roman" charset="0"/>
              </a:rPr>
              <a:t>Oct. </a:t>
            </a:r>
            <a:r>
              <a:rPr lang="en-US" sz="2400" dirty="0" smtClean="0">
                <a:solidFill>
                  <a:srgbClr val="2179AD"/>
                </a:solidFill>
                <a:latin typeface="Times New Roman" charset="0"/>
                <a:ea typeface="Times New Roman" charset="0"/>
                <a:cs typeface="Times New Roman" charset="0"/>
              </a:rPr>
              <a:t>23</a:t>
            </a:r>
            <a:r>
              <a:rPr lang="en-US" sz="2400" baseline="30000" dirty="0" smtClean="0">
                <a:solidFill>
                  <a:srgbClr val="2179AD"/>
                </a:solidFill>
                <a:latin typeface="Times New Roman" charset="0"/>
                <a:ea typeface="Times New Roman" charset="0"/>
                <a:cs typeface="Times New Roman" charset="0"/>
              </a:rPr>
              <a:t>th</a:t>
            </a:r>
            <a:r>
              <a:rPr lang="en-US" sz="2400" dirty="0" smtClean="0">
                <a:solidFill>
                  <a:srgbClr val="2179AD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 smtClean="0">
                <a:solidFill>
                  <a:srgbClr val="2179AD"/>
                </a:solidFill>
                <a:latin typeface="Times New Roman" charset="0"/>
                <a:ea typeface="Times New Roman" charset="0"/>
                <a:cs typeface="Times New Roman" charset="0"/>
              </a:rPr>
              <a:t>2018</a:t>
            </a:r>
          </a:p>
          <a:p>
            <a:pPr marL="0" indent="0" algn="ctr">
              <a:buNone/>
            </a:pPr>
            <a:endParaRPr lang="en-US" sz="2400" dirty="0" smtClean="0">
              <a:solidFill>
                <a:srgbClr val="2179AD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 algn="ctr">
              <a:buNone/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ansSerif" panose="00000400000000000000" pitchFamily="2" charset="2"/>
                <a:cs typeface="Times New Roman" panose="02020603050405020304" pitchFamily="18" charset="0"/>
                <a:hlinkClick r:id="rId2"/>
              </a:rPr>
              <a:t>GitHub</a:t>
            </a:r>
            <a:endParaRPr lang="en-US" sz="2400" dirty="0" smtClean="0">
              <a:solidFill>
                <a:srgbClr val="2179AD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479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Imbalance at each station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10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105400" y="3837598"/>
            <a:ext cx="3919661" cy="2824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In the morning, users move from midtown to downtown;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In the afternoon, users move from downtown to midtown;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It seems relocation is not needed: majority are locals;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Field trip is still necessary.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843"/>
            <a:ext cx="5026738" cy="64131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434" y="603069"/>
            <a:ext cx="3799627" cy="307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23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Conclusions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11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18939" y="554435"/>
            <a:ext cx="8906122" cy="6303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Most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itiBike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 users are locals: promotions not appeal to them;</a:t>
            </a:r>
          </a:p>
          <a:p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More bike uses in weekdays, especially during rush hours;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Visitors bike significantly longer than locals;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Bike availability heavily depends on time and location;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Relocation is not needed if no station dried out in the morning;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More data would be helpful:</a:t>
            </a:r>
          </a:p>
          <a:p>
            <a:pPr lvl="1"/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Station cost and maintenance fees in different locations: help to optimize the bike locations;</a:t>
            </a:r>
          </a:p>
          <a:p>
            <a:pPr lvl="1"/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More visitors’ information: primary target for promotions, increase the bike usage over weekends.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66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69230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Back up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12</a:t>
            </a:fld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6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Age anomaly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13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54819" y="5235293"/>
            <a:ext cx="7234361" cy="1002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Most visitors refused to report report their age;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May not matter since age is not a confounding variable.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548640"/>
            <a:ext cx="55626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93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367" y="1841844"/>
            <a:ext cx="3715633" cy="46264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Motivation and Data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2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18939" y="554435"/>
            <a:ext cx="8906122" cy="58354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Shared bikes getting popular, especially in big cities like NYC;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Citi Bike published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  <a:hlinkClick r:id="rId4"/>
              </a:rPr>
              <a:t>trip histories data in NYC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;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Questions:</a:t>
            </a:r>
          </a:p>
          <a:p>
            <a:pPr lvl="1"/>
            <a:r>
              <a:rPr lang="en-US" sz="24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Where, when, how far do people bike?</a:t>
            </a:r>
          </a:p>
          <a:p>
            <a:pPr lvl="1"/>
            <a:r>
              <a:rPr lang="en-US" sz="24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Promotions for certain people?</a:t>
            </a:r>
          </a:p>
          <a:p>
            <a:pPr lvl="1"/>
            <a:r>
              <a:rPr lang="en-US" sz="2400" dirty="0" smtClean="0">
                <a:solidFill>
                  <a:srgbClr val="C00000"/>
                </a:solidFill>
                <a:latin typeface="Times New Roman" charset="0"/>
                <a:ea typeface="Times New Roman" charset="0"/>
                <a:cs typeface="Times New Roman" charset="0"/>
              </a:rPr>
              <a:t>Relocation of the bikes?</a:t>
            </a:r>
          </a:p>
          <a:p>
            <a:pPr lvl="1"/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966" y="4095923"/>
            <a:ext cx="3605375" cy="240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17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Day and Subscription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3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8698" y="5199037"/>
            <a:ext cx="8306604" cy="15174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More local users (subscribers) than visitors (customer);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Locals bike more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on weekdays, visitors bike more on weekends;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Discount for visitors weekend usage? Locals left or didn’t care.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850" y="548640"/>
            <a:ext cx="54483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4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Trip duration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4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71349" y="5291183"/>
            <a:ext cx="7201302" cy="1475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On average, users bike 10-15 mins per trip;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Visitors bike longer than locals: sightseeing;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Both groups bikes slightly more on weekends: exercise.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548640"/>
            <a:ext cx="51816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53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Age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5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203955" y="5199037"/>
            <a:ext cx="4736090" cy="14739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Average user age is 35;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Age and day are weakly correlated;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No promotions based on age.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50" y="548640"/>
            <a:ext cx="52705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2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Borrow and return within each day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6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209398" y="5135537"/>
            <a:ext cx="4725204" cy="1488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Borrow and return are imbalanced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;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Most users bike during rush hours;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More detailed studies needed.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548640"/>
            <a:ext cx="55372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90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Bike availability: weekday </a:t>
            </a:r>
            <a:r>
              <a:rPr lang="en-US" sz="2400" b="1" dirty="0" err="1" smtClean="0">
                <a:solidFill>
                  <a:schemeClr val="bg1"/>
                </a:solidFill>
                <a:latin typeface="SansSerif" panose="00000400000000000000" pitchFamily="2" charset="2"/>
              </a:rPr>
              <a:t>v.s</a:t>
            </a:r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. weekend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7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40569" y="4739573"/>
            <a:ext cx="6858402" cy="1519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Confirmed: two rush hours are the major challenges;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5 imbalance time period explained;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Relocation after rush hour? Location study needed.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548640"/>
            <a:ext cx="4572000" cy="3869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640"/>
            <a:ext cx="4572000" cy="38694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22715" y="936171"/>
            <a:ext cx="1001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Leave home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0" y="3341914"/>
            <a:ext cx="1001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Arrive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work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03715" y="2353950"/>
            <a:ext cx="1001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Lunch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70513" y="936171"/>
            <a:ext cx="1001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Leave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work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33799" y="3341914"/>
            <a:ext cx="1001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Arrive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40806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Bike rent: location and time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8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93915" y="6281054"/>
            <a:ext cx="9601602" cy="475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Rent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heavily depends on time. How about imbalance at each station?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056"/>
            <a:ext cx="4572000" cy="58329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48056"/>
            <a:ext cx="4572000" cy="583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76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444842"/>
          </a:xfrm>
          <a:solidFill>
            <a:srgbClr val="2179AD"/>
          </a:solidFill>
        </p:spPr>
        <p:txBody>
          <a:bodyPr>
            <a:norm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SansSerif" panose="00000400000000000000" pitchFamily="2" charset="2"/>
              </a:rPr>
              <a:t>Bike availability: location</a:t>
            </a:r>
            <a:endParaRPr lang="en-US" sz="2400" b="1" dirty="0">
              <a:solidFill>
                <a:schemeClr val="bg1"/>
              </a:solidFill>
              <a:latin typeface="SansSerif" panose="00000400000000000000" pitchFamily="2" charset="2"/>
            </a:endParaRPr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92738" y="24903"/>
            <a:ext cx="451262" cy="365125"/>
          </a:xfrm>
        </p:spPr>
        <p:txBody>
          <a:bodyPr/>
          <a:lstStyle/>
          <a:p>
            <a:fld id="{03F6B350-E2C4-4389-9C7D-14EFD1937BCB}" type="slidenum">
              <a:rPr lang="en-US" sz="2000" b="1" smtClean="0">
                <a:solidFill>
                  <a:schemeClr val="bg1"/>
                </a:solidFill>
              </a:rPr>
              <a:t>9</a:t>
            </a:fld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81341" y="6263752"/>
            <a:ext cx="7381318" cy="475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rPr>
              <a:t>Imbalance highly depends on locations. How about time?</a:t>
            </a:r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843"/>
            <a:ext cx="4572000" cy="5818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44844"/>
            <a:ext cx="4572000" cy="581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8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270</TotalTime>
  <Words>432</Words>
  <Application>Microsoft Macintosh PowerPoint</Application>
  <PresentationFormat>On-screen Show (4:3)</PresentationFormat>
  <Paragraphs>96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SansSerif</vt:lpstr>
      <vt:lpstr>Times New Roman</vt:lpstr>
      <vt:lpstr>Arial</vt:lpstr>
      <vt:lpstr>Office Theme</vt:lpstr>
      <vt:lpstr>Citi Bike Trip Histories Analysis (NYC)</vt:lpstr>
      <vt:lpstr>Motivation and Data</vt:lpstr>
      <vt:lpstr>Day and Subscription</vt:lpstr>
      <vt:lpstr>Trip duration</vt:lpstr>
      <vt:lpstr>Age</vt:lpstr>
      <vt:lpstr>Borrow and return within each day</vt:lpstr>
      <vt:lpstr>Bike availability: weekday v.s. weekend</vt:lpstr>
      <vt:lpstr>Bike rent: location and time</vt:lpstr>
      <vt:lpstr>Bike availability: location</vt:lpstr>
      <vt:lpstr>Imbalance at each station</vt:lpstr>
      <vt:lpstr>Conclusions</vt:lpstr>
      <vt:lpstr>Back up</vt:lpstr>
      <vt:lpstr>Age anomaly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5.02 TeV Pb+Pb cumulant: responses to comments and plan</dc:title>
  <dc:creator>Microsoft Office User</dc:creator>
  <cp:lastModifiedBy>Microsoft Office User</cp:lastModifiedBy>
  <cp:revision>17</cp:revision>
  <cp:lastPrinted>2018-10-23T19:49:59Z</cp:lastPrinted>
  <dcterms:created xsi:type="dcterms:W3CDTF">2018-10-16T19:55:41Z</dcterms:created>
  <dcterms:modified xsi:type="dcterms:W3CDTF">2018-10-23T20:08:40Z</dcterms:modified>
</cp:coreProperties>
</file>

<file path=docProps/thumbnail.jpeg>
</file>